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8" r:id="rId3"/>
    <p:sldId id="259" r:id="rId4"/>
    <p:sldId id="260" r:id="rId5"/>
    <p:sldId id="261" r:id="rId6"/>
    <p:sldId id="262" r:id="rId7"/>
    <p:sldId id="263" r:id="rId8"/>
  </p:sldIdLst>
  <p:sldSz cx="14630400" cy="8229600"/>
  <p:notesSz cx="8229600" cy="14630400"/>
  <p:embeddedFontLst>
    <p:embeddedFont>
      <p:font typeface="Epilogue" panose="020B0604020202020204" charset="0"/>
      <p:regular r:id="rId10"/>
    </p:embeddedFont>
    <p:embeddedFont>
      <p:font typeface="Fraunces Medium" panose="020B0604020202020204" charset="0"/>
      <p:regular r:id="rId1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49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AI-Assisted Stock Trend Analyzer (InvestIQ)</a:t>
            </a:r>
            <a:endParaRPr lang="en-US" sz="4450" dirty="0"/>
          </a:p>
        </p:txBody>
      </p:sp>
      <p:sp>
        <p:nvSpPr>
          <p:cNvPr id="4" name="Text 1"/>
          <p:cNvSpPr/>
          <p:nvPr/>
        </p:nvSpPr>
        <p:spPr>
          <a:xfrm>
            <a:off x="6280190" y="4477703"/>
            <a:ext cx="7556421" cy="311326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rPr>
              <a:t>We want to assist investors in making informed decisions by analyzing financial data from the INC 5000 companies dataset to identify trends, generate actionable insights, and uncover potential  investment opportunities.</a:t>
            </a:r>
          </a:p>
          <a:p>
            <a:pPr marL="0" indent="0">
              <a:lnSpc>
                <a:spcPts val="2850"/>
              </a:lnSpc>
              <a:buNone/>
            </a:pPr>
            <a:r>
              <a:rPr lang="en-US" sz="1750" dirty="0">
                <a:solidFill>
                  <a:srgbClr val="EBECEF"/>
                </a:solidFill>
                <a:latin typeface="Epilogue" pitchFamily="34" charset="0"/>
              </a:rPr>
              <a:t>To address this problem, our project aim to develop an AI-Assisted Stock Trend Analyzer that uses historical market data and ML models to generate actionable insights and identify potential investment opportunities.</a:t>
            </a:r>
            <a:endParaRPr lang="en-US" sz="1750" dirty="0"/>
          </a:p>
        </p:txBody>
      </p:sp>
      <p:pic>
        <p:nvPicPr>
          <p:cNvPr id="6" name="Image 5" descr="Une image contenant bleu, Bleu électrique, capture d’écran&#10;&#10;Description générée automatiquement">
            <a:extLst>
              <a:ext uri="{FF2B5EF4-FFF2-40B4-BE49-F238E27FC236}">
                <a16:creationId xmlns:a16="http://schemas.microsoft.com/office/drawing/2014/main" id="{971B56EB-D89E-2991-470B-516744A92E4A}"/>
              </a:ext>
            </a:extLst>
          </p:cNvPr>
          <p:cNvPicPr>
            <a:picLocks noChangeAspect="1"/>
          </p:cNvPicPr>
          <p:nvPr/>
        </p:nvPicPr>
        <p:blipFill>
          <a:blip r:embed="rId4"/>
          <a:stretch>
            <a:fillRect/>
          </a:stretch>
        </p:blipFill>
        <p:spPr>
          <a:xfrm>
            <a:off x="6372093" y="3714694"/>
            <a:ext cx="1886213" cy="800212"/>
          </a:xfrm>
          <a:prstGeom prst="rect">
            <a:avLst/>
          </a:prstGeom>
        </p:spPr>
      </p:pic>
      <p:pic>
        <p:nvPicPr>
          <p:cNvPr id="8" name="Image 7" descr="Une image contenant bleu, Bleu électrique, capture d’écran&#10;&#10;Description générée automatiquement">
            <a:extLst>
              <a:ext uri="{FF2B5EF4-FFF2-40B4-BE49-F238E27FC236}">
                <a16:creationId xmlns:a16="http://schemas.microsoft.com/office/drawing/2014/main" id="{4992FEEF-58F9-F309-5483-2AEFC485965B}"/>
              </a:ext>
            </a:extLst>
          </p:cNvPr>
          <p:cNvPicPr>
            <a:picLocks noChangeAspect="1"/>
          </p:cNvPicPr>
          <p:nvPr/>
        </p:nvPicPr>
        <p:blipFill>
          <a:blip r:embed="rId4"/>
          <a:stretch>
            <a:fillRect/>
          </a:stretch>
        </p:blipFill>
        <p:spPr>
          <a:xfrm>
            <a:off x="12744187" y="7429388"/>
            <a:ext cx="1886213" cy="8002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970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Chatbot Architecture : key components</a:t>
            </a:r>
            <a:endParaRPr lang="en-US" sz="4450" dirty="0"/>
          </a:p>
        </p:txBody>
      </p:sp>
      <p:sp>
        <p:nvSpPr>
          <p:cNvPr id="4" name="Shape 1"/>
          <p:cNvSpPr/>
          <p:nvPr/>
        </p:nvSpPr>
        <p:spPr>
          <a:xfrm>
            <a:off x="6280190" y="3482578"/>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5" name="Text 2"/>
          <p:cNvSpPr/>
          <p:nvPr/>
        </p:nvSpPr>
        <p:spPr>
          <a:xfrm>
            <a:off x="6457355" y="3567589"/>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7017306"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Database</a:t>
            </a:r>
            <a:endParaRPr lang="en-US" sz="2200" dirty="0"/>
          </a:p>
        </p:txBody>
      </p:sp>
      <p:sp>
        <p:nvSpPr>
          <p:cNvPr id="7" name="Text 4"/>
          <p:cNvSpPr/>
          <p:nvPr/>
        </p:nvSpPr>
        <p:spPr>
          <a:xfrm>
            <a:off x="7017306" y="3972997"/>
            <a:ext cx="2927747" cy="1570672"/>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Storage and questioning of financial data</a:t>
            </a:r>
          </a:p>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We’ve used the INC 5000 companies dataset.</a:t>
            </a:r>
            <a:endParaRPr lang="en-US" sz="1750" dirty="0"/>
          </a:p>
        </p:txBody>
      </p:sp>
      <p:sp>
        <p:nvSpPr>
          <p:cNvPr id="8" name="Shape 5"/>
          <p:cNvSpPr/>
          <p:nvPr/>
        </p:nvSpPr>
        <p:spPr>
          <a:xfrm>
            <a:off x="10171867" y="3482578"/>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9" name="Text 6"/>
          <p:cNvSpPr/>
          <p:nvPr/>
        </p:nvSpPr>
        <p:spPr>
          <a:xfrm>
            <a:off x="10323909" y="3567589"/>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10908983" y="34825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rPr>
              <a:t>Language Model</a:t>
            </a:r>
            <a:endParaRPr lang="en-US" sz="2200" dirty="0"/>
          </a:p>
        </p:txBody>
      </p:sp>
      <p:sp>
        <p:nvSpPr>
          <p:cNvPr id="11" name="Text 8"/>
          <p:cNvSpPr/>
          <p:nvPr/>
        </p:nvSpPr>
        <p:spPr>
          <a:xfrm>
            <a:off x="10908983" y="3963619"/>
            <a:ext cx="2927747" cy="1925002"/>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Generation of insights and answers to questions.</a:t>
            </a:r>
          </a:p>
          <a:p>
            <a:pPr marL="0" indent="0">
              <a:lnSpc>
                <a:spcPts val="2850"/>
              </a:lnSpc>
              <a:buNone/>
            </a:pPr>
            <a:r>
              <a:rPr lang="en-US" sz="1750" dirty="0">
                <a:solidFill>
                  <a:srgbClr val="EBECEF"/>
                </a:solidFill>
                <a:latin typeface="Epilogue" pitchFamily="34" charset="0"/>
              </a:rPr>
              <a:t>We’ve used two languages models (gpt2 and gpt-35-turbo)</a:t>
            </a:r>
            <a:endParaRPr lang="en-US" sz="1750" dirty="0"/>
          </a:p>
        </p:txBody>
      </p:sp>
      <p:sp>
        <p:nvSpPr>
          <p:cNvPr id="12" name="Shape 9"/>
          <p:cNvSpPr/>
          <p:nvPr/>
        </p:nvSpPr>
        <p:spPr>
          <a:xfrm>
            <a:off x="6295624" y="5888621"/>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13" name="Text 10"/>
          <p:cNvSpPr/>
          <p:nvPr/>
        </p:nvSpPr>
        <p:spPr>
          <a:xfrm>
            <a:off x="6456834" y="5961405"/>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7017306" y="5963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Backend</a:t>
            </a:r>
            <a:endParaRPr lang="en-US" sz="2200" dirty="0"/>
          </a:p>
        </p:txBody>
      </p:sp>
      <p:sp>
        <p:nvSpPr>
          <p:cNvPr id="15" name="Text 12"/>
          <p:cNvSpPr/>
          <p:nvPr/>
        </p:nvSpPr>
        <p:spPr>
          <a:xfrm>
            <a:off x="7074792" y="6396990"/>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Processing of requests and data management.</a:t>
            </a:r>
            <a:endParaRPr lang="en-US" sz="1750" dirty="0"/>
          </a:p>
        </p:txBody>
      </p:sp>
      <p:sp>
        <p:nvSpPr>
          <p:cNvPr id="16" name="Shape 13"/>
          <p:cNvSpPr/>
          <p:nvPr/>
        </p:nvSpPr>
        <p:spPr>
          <a:xfrm>
            <a:off x="10171867" y="5879794"/>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17" name="Text 14"/>
          <p:cNvSpPr/>
          <p:nvPr/>
        </p:nvSpPr>
        <p:spPr>
          <a:xfrm>
            <a:off x="10322957" y="5963676"/>
            <a:ext cx="20812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18" name="Text 15"/>
          <p:cNvSpPr/>
          <p:nvPr/>
        </p:nvSpPr>
        <p:spPr>
          <a:xfrm>
            <a:off x="10908983" y="596219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Frontend</a:t>
            </a:r>
            <a:endParaRPr lang="en-US" sz="2200" dirty="0"/>
          </a:p>
        </p:txBody>
      </p:sp>
      <p:sp>
        <p:nvSpPr>
          <p:cNvPr id="19" name="Text 16"/>
          <p:cNvSpPr/>
          <p:nvPr/>
        </p:nvSpPr>
        <p:spPr>
          <a:xfrm>
            <a:off x="10908983" y="639009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User interface for investors (React).</a:t>
            </a:r>
            <a:endParaRPr lang="en-US" sz="1750" dirty="0"/>
          </a:p>
        </p:txBody>
      </p:sp>
      <p:pic>
        <p:nvPicPr>
          <p:cNvPr id="20" name="Image 19" descr="Une image contenant bleu, Bleu électrique, capture d’écran&#10;&#10;Description générée automatiquement">
            <a:extLst>
              <a:ext uri="{FF2B5EF4-FFF2-40B4-BE49-F238E27FC236}">
                <a16:creationId xmlns:a16="http://schemas.microsoft.com/office/drawing/2014/main" id="{3130E0F5-7A20-91FE-83BF-AE63D95ADBFD}"/>
              </a:ext>
            </a:extLst>
          </p:cNvPr>
          <p:cNvPicPr>
            <a:picLocks noChangeAspect="1"/>
          </p:cNvPicPr>
          <p:nvPr/>
        </p:nvPicPr>
        <p:blipFill>
          <a:blip r:embed="rId4"/>
          <a:stretch>
            <a:fillRect/>
          </a:stretch>
        </p:blipFill>
        <p:spPr>
          <a:xfrm>
            <a:off x="12744187" y="7429388"/>
            <a:ext cx="1886213" cy="8002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83950"/>
            <a:ext cx="891492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Use of a database</a:t>
            </a:r>
            <a:endParaRPr lang="en-US" sz="4450" dirty="0"/>
          </a:p>
        </p:txBody>
      </p:sp>
      <p:sp>
        <p:nvSpPr>
          <p:cNvPr id="4" name="Shape 1"/>
          <p:cNvSpPr/>
          <p:nvPr/>
        </p:nvSpPr>
        <p:spPr>
          <a:xfrm>
            <a:off x="793790" y="5032891"/>
            <a:ext cx="6408063" cy="2047994"/>
          </a:xfrm>
          <a:prstGeom prst="roundRect">
            <a:avLst>
              <a:gd name="adj" fmla="val 4652"/>
            </a:avLst>
          </a:prstGeom>
          <a:solidFill>
            <a:srgbClr val="283157"/>
          </a:solidFill>
          <a:ln w="7620">
            <a:solidFill>
              <a:srgbClr val="414A70"/>
            </a:solidFill>
            <a:prstDash val="solid"/>
          </a:ln>
        </p:spPr>
        <p:txBody>
          <a:bodyPr/>
          <a:lstStyle/>
          <a:p>
            <a:endParaRPr lang="fr-FR"/>
          </a:p>
        </p:txBody>
      </p:sp>
      <p:sp>
        <p:nvSpPr>
          <p:cNvPr id="5" name="Text 2"/>
          <p:cNvSpPr/>
          <p:nvPr/>
        </p:nvSpPr>
        <p:spPr>
          <a:xfrm>
            <a:off x="1028224"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Storage</a:t>
            </a:r>
            <a:endParaRPr lang="en-US" sz="2200" dirty="0"/>
          </a:p>
        </p:txBody>
      </p:sp>
      <p:sp>
        <p:nvSpPr>
          <p:cNvPr id="6" name="Text 3"/>
          <p:cNvSpPr/>
          <p:nvPr/>
        </p:nvSpPr>
        <p:spPr>
          <a:xfrm>
            <a:off x="1028224" y="5757743"/>
            <a:ext cx="5939195"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The financial data of the INC 5000 is stored in a relational database to ensure the integrity and consistency of the data.</a:t>
            </a:r>
            <a:endParaRPr lang="en-US" sz="1750" dirty="0"/>
          </a:p>
        </p:txBody>
      </p:sp>
      <p:sp>
        <p:nvSpPr>
          <p:cNvPr id="7" name="Shape 4"/>
          <p:cNvSpPr/>
          <p:nvPr/>
        </p:nvSpPr>
        <p:spPr>
          <a:xfrm>
            <a:off x="7428667" y="5032891"/>
            <a:ext cx="6408063" cy="2047994"/>
          </a:xfrm>
          <a:prstGeom prst="roundRect">
            <a:avLst>
              <a:gd name="adj" fmla="val 4652"/>
            </a:avLst>
          </a:prstGeom>
          <a:solidFill>
            <a:srgbClr val="283157"/>
          </a:solidFill>
          <a:ln w="7620">
            <a:solidFill>
              <a:srgbClr val="414A70"/>
            </a:solidFill>
            <a:prstDash val="solid"/>
          </a:ln>
        </p:spPr>
        <p:txBody>
          <a:bodyPr/>
          <a:lstStyle/>
          <a:p>
            <a:endParaRPr lang="fr-FR"/>
          </a:p>
        </p:txBody>
      </p:sp>
      <p:sp>
        <p:nvSpPr>
          <p:cNvPr id="8" name="Text 5"/>
          <p:cNvSpPr/>
          <p:nvPr/>
        </p:nvSpPr>
        <p:spPr>
          <a:xfrm>
            <a:off x="7663101" y="5267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rPr>
              <a:t>Questioning</a:t>
            </a:r>
            <a:endParaRPr lang="en-US" sz="2200" dirty="0"/>
          </a:p>
        </p:txBody>
      </p:sp>
      <p:sp>
        <p:nvSpPr>
          <p:cNvPr id="9" name="Text 6"/>
          <p:cNvSpPr/>
          <p:nvPr/>
        </p:nvSpPr>
        <p:spPr>
          <a:xfrm>
            <a:off x="7663101" y="5757743"/>
            <a:ext cx="5939195"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The database makes it possible to search and question the data effectively and flexible.</a:t>
            </a:r>
            <a:endParaRPr lang="en-US" sz="1750" dirty="0"/>
          </a:p>
        </p:txBody>
      </p:sp>
      <p:pic>
        <p:nvPicPr>
          <p:cNvPr id="12" name="Image 11" descr="Une image contenant bleu, Bleu électrique, capture d’écran&#10;&#10;Description générée automatiquement">
            <a:extLst>
              <a:ext uri="{FF2B5EF4-FFF2-40B4-BE49-F238E27FC236}">
                <a16:creationId xmlns:a16="http://schemas.microsoft.com/office/drawing/2014/main" id="{BDA9945D-B4E7-9972-CE4D-38608108C806}"/>
              </a:ext>
            </a:extLst>
          </p:cNvPr>
          <p:cNvPicPr>
            <a:picLocks noChangeAspect="1"/>
          </p:cNvPicPr>
          <p:nvPr/>
        </p:nvPicPr>
        <p:blipFill>
          <a:blip r:embed="rId4"/>
          <a:stretch>
            <a:fillRect/>
          </a:stretch>
        </p:blipFill>
        <p:spPr>
          <a:xfrm>
            <a:off x="12744187" y="7393530"/>
            <a:ext cx="1886213" cy="8002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066221"/>
            <a:ext cx="971264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Exploitation of a language model</a:t>
            </a:r>
            <a:endParaRPr lang="en-US" sz="4450" dirty="0"/>
          </a:p>
        </p:txBody>
      </p:sp>
      <p:pic>
        <p:nvPicPr>
          <p:cNvPr id="4" name="Image 1" descr="preencoded.png"/>
          <p:cNvPicPr>
            <a:picLocks noChangeAspect="1"/>
          </p:cNvPicPr>
          <p:nvPr/>
        </p:nvPicPr>
        <p:blipFill>
          <a:blip r:embed="rId4"/>
          <a:stretch>
            <a:fillRect/>
          </a:stretch>
        </p:blipFill>
        <p:spPr>
          <a:xfrm>
            <a:off x="793790" y="4028543"/>
            <a:ext cx="566976" cy="566976"/>
          </a:xfrm>
          <a:prstGeom prst="rect">
            <a:avLst/>
          </a:prstGeom>
        </p:spPr>
      </p:pic>
      <p:sp>
        <p:nvSpPr>
          <p:cNvPr id="5" name="Text 1"/>
          <p:cNvSpPr/>
          <p:nvPr/>
        </p:nvSpPr>
        <p:spPr>
          <a:xfrm>
            <a:off x="793790" y="4677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rPr>
              <a:t>The approach used</a:t>
            </a:r>
            <a:endParaRPr lang="en-US" sz="2200" dirty="0"/>
          </a:p>
        </p:txBody>
      </p:sp>
      <p:sp>
        <p:nvSpPr>
          <p:cNvPr id="6" name="Text 2"/>
          <p:cNvSpPr/>
          <p:nvPr/>
        </p:nvSpPr>
        <p:spPr>
          <a:xfrm>
            <a:off x="793790" y="5090105"/>
            <a:ext cx="6351270" cy="3047478"/>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EBECEF"/>
                </a:solidFill>
                <a:latin typeface="Epilogue" pitchFamily="34" charset="0"/>
              </a:rPr>
              <a:t>Finetune the AI model with sentiment dataset.</a:t>
            </a:r>
          </a:p>
          <a:p>
            <a:pPr marL="285750" indent="-285750" algn="l">
              <a:lnSpc>
                <a:spcPts val="2850"/>
              </a:lnSpc>
              <a:buFont typeface="Arial" panose="020B0604020202020204" pitchFamily="34" charset="0"/>
              <a:buChar char="•"/>
            </a:pPr>
            <a:r>
              <a:rPr lang="en-US" sz="1750" dirty="0">
                <a:solidFill>
                  <a:srgbClr val="EBECEF"/>
                </a:solidFill>
                <a:latin typeface="Epilogue" pitchFamily="34" charset="0"/>
              </a:rPr>
              <a:t>The user prompts the model with a natural language test.</a:t>
            </a:r>
          </a:p>
          <a:p>
            <a:pPr marL="285750" indent="-285750" algn="l">
              <a:lnSpc>
                <a:spcPts val="2850"/>
              </a:lnSpc>
              <a:buFont typeface="Arial" panose="020B0604020202020204" pitchFamily="34" charset="0"/>
              <a:buChar char="•"/>
            </a:pPr>
            <a:r>
              <a:rPr lang="en-US" sz="1750" dirty="0">
                <a:solidFill>
                  <a:srgbClr val="EBECEF"/>
                </a:solidFill>
                <a:latin typeface="Epilogue" pitchFamily="34" charset="0"/>
              </a:rPr>
              <a:t>The AI model converts the user prompt to a SQL query.</a:t>
            </a:r>
          </a:p>
          <a:p>
            <a:pPr marL="285750" indent="-285750" algn="l">
              <a:lnSpc>
                <a:spcPts val="2850"/>
              </a:lnSpc>
              <a:buFont typeface="Arial" panose="020B0604020202020204" pitchFamily="34" charset="0"/>
              <a:buChar char="•"/>
            </a:pPr>
            <a:r>
              <a:rPr lang="en-US" sz="1750" dirty="0">
                <a:solidFill>
                  <a:srgbClr val="EBECEF"/>
                </a:solidFill>
                <a:latin typeface="Epilogue" pitchFamily="34" charset="0"/>
              </a:rPr>
              <a:t>The AI model should use the SQL query to extract data from the stock_db (the INC 5000).</a:t>
            </a:r>
          </a:p>
          <a:p>
            <a:pPr marL="285750" indent="-285750" algn="l">
              <a:lnSpc>
                <a:spcPts val="2850"/>
              </a:lnSpc>
              <a:buFont typeface="Arial" panose="020B0604020202020204" pitchFamily="34" charset="0"/>
              <a:buChar char="•"/>
            </a:pPr>
            <a:r>
              <a:rPr lang="en-US" sz="1750" dirty="0">
                <a:solidFill>
                  <a:srgbClr val="EBECEF"/>
                </a:solidFill>
                <a:latin typeface="Epilogue" pitchFamily="34" charset="0"/>
              </a:rPr>
              <a:t>Use the AI model to generate user-friendly outputs related to the user prompt. </a:t>
            </a:r>
            <a:endParaRPr lang="en-US" sz="1750" dirty="0"/>
          </a:p>
        </p:txBody>
      </p:sp>
      <p:pic>
        <p:nvPicPr>
          <p:cNvPr id="7" name="Image 2" descr="preencoded.png"/>
          <p:cNvPicPr>
            <a:picLocks noChangeAspect="1"/>
          </p:cNvPicPr>
          <p:nvPr/>
        </p:nvPicPr>
        <p:blipFill>
          <a:blip r:embed="rId5"/>
          <a:stretch>
            <a:fillRect/>
          </a:stretch>
        </p:blipFill>
        <p:spPr>
          <a:xfrm>
            <a:off x="7485221" y="4072087"/>
            <a:ext cx="566976" cy="566976"/>
          </a:xfrm>
          <a:prstGeom prst="rect">
            <a:avLst/>
          </a:prstGeom>
        </p:spPr>
      </p:pic>
      <p:sp>
        <p:nvSpPr>
          <p:cNvPr id="8" name="Text 3"/>
          <p:cNvSpPr/>
          <p:nvPr/>
        </p:nvSpPr>
        <p:spPr>
          <a:xfrm>
            <a:off x="7485221" y="4813563"/>
            <a:ext cx="2876669"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Generation of insights</a:t>
            </a:r>
            <a:endParaRPr lang="en-US" sz="2200" dirty="0"/>
          </a:p>
        </p:txBody>
      </p:sp>
      <p:sp>
        <p:nvSpPr>
          <p:cNvPr id="9" name="Text 4"/>
          <p:cNvSpPr/>
          <p:nvPr/>
        </p:nvSpPr>
        <p:spPr>
          <a:xfrm>
            <a:off x="7485221" y="5167892"/>
            <a:ext cx="6351389" cy="226149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The model generates usable information for investors, depending on their needs and objectives.</a:t>
            </a:r>
          </a:p>
          <a:p>
            <a:pPr marL="0" indent="0" algn="l">
              <a:lnSpc>
                <a:spcPts val="2850"/>
              </a:lnSpc>
              <a:buNone/>
            </a:pPr>
            <a:r>
              <a:rPr lang="en-US" sz="1750" dirty="0">
                <a:solidFill>
                  <a:srgbClr val="EBECEF"/>
                </a:solidFill>
                <a:latin typeface="Epilogue" pitchFamily="34" charset="0"/>
              </a:rPr>
              <a:t>We’ve finetuned the model gpt2 with our sentiment data to generate user-friendly outputs.</a:t>
            </a:r>
          </a:p>
          <a:p>
            <a:pPr>
              <a:lnSpc>
                <a:spcPts val="2850"/>
              </a:lnSpc>
            </a:pPr>
            <a:r>
              <a:rPr lang="en-US" sz="1750" dirty="0">
                <a:solidFill>
                  <a:srgbClr val="EBECEF"/>
                </a:solidFill>
                <a:latin typeface="Epilogue" pitchFamily="34" charset="0"/>
              </a:rPr>
              <a:t>And  gpt-35-turbo for generating SQL queries.</a:t>
            </a:r>
            <a:endParaRPr lang="en-US" sz="1750" dirty="0"/>
          </a:p>
        </p:txBody>
      </p:sp>
      <p:pic>
        <p:nvPicPr>
          <p:cNvPr id="10" name="Image 9" descr="Une image contenant bleu, Bleu électrique, capture d’écran&#10;&#10;Description générée automatiquement">
            <a:extLst>
              <a:ext uri="{FF2B5EF4-FFF2-40B4-BE49-F238E27FC236}">
                <a16:creationId xmlns:a16="http://schemas.microsoft.com/office/drawing/2014/main" id="{496CF10C-588D-CA93-15EF-9258748FBCB6}"/>
              </a:ext>
            </a:extLst>
          </p:cNvPr>
          <p:cNvPicPr>
            <a:picLocks noChangeAspect="1"/>
          </p:cNvPicPr>
          <p:nvPr/>
        </p:nvPicPr>
        <p:blipFill>
          <a:blip r:embed="rId6"/>
          <a:stretch>
            <a:fillRect/>
          </a:stretch>
        </p:blipFill>
        <p:spPr>
          <a:xfrm>
            <a:off x="12744187" y="7429388"/>
            <a:ext cx="1886213" cy="8002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136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The backend : Treatment of requests and integration</a:t>
            </a:r>
            <a:endParaRPr lang="en-US" sz="4450" dirty="0"/>
          </a:p>
        </p:txBody>
      </p:sp>
      <p:sp>
        <p:nvSpPr>
          <p:cNvPr id="4" name="Shape 1"/>
          <p:cNvSpPr/>
          <p:nvPr/>
        </p:nvSpPr>
        <p:spPr>
          <a:xfrm>
            <a:off x="6605111" y="3179088"/>
            <a:ext cx="30480" cy="3629025"/>
          </a:xfrm>
          <a:prstGeom prst="roundRect">
            <a:avLst>
              <a:gd name="adj" fmla="val 312558"/>
            </a:avLst>
          </a:prstGeom>
          <a:solidFill>
            <a:srgbClr val="414A70"/>
          </a:solidFill>
          <a:ln/>
        </p:spPr>
        <p:txBody>
          <a:bodyPr/>
          <a:lstStyle/>
          <a:p>
            <a:endParaRPr lang="fr-FR"/>
          </a:p>
        </p:txBody>
      </p:sp>
      <p:sp>
        <p:nvSpPr>
          <p:cNvPr id="5" name="Shape 2"/>
          <p:cNvSpPr/>
          <p:nvPr/>
        </p:nvSpPr>
        <p:spPr>
          <a:xfrm>
            <a:off x="6845022" y="3674150"/>
            <a:ext cx="793790" cy="30480"/>
          </a:xfrm>
          <a:prstGeom prst="roundRect">
            <a:avLst>
              <a:gd name="adj" fmla="val 312558"/>
            </a:avLst>
          </a:prstGeom>
          <a:solidFill>
            <a:srgbClr val="414A70"/>
          </a:solidFill>
          <a:ln/>
        </p:spPr>
        <p:txBody>
          <a:bodyPr/>
          <a:lstStyle/>
          <a:p>
            <a:endParaRPr lang="fr-FR"/>
          </a:p>
        </p:txBody>
      </p:sp>
      <p:sp>
        <p:nvSpPr>
          <p:cNvPr id="6" name="Shape 3"/>
          <p:cNvSpPr/>
          <p:nvPr/>
        </p:nvSpPr>
        <p:spPr>
          <a:xfrm>
            <a:off x="6365200" y="3434239"/>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7" name="Text 4"/>
          <p:cNvSpPr/>
          <p:nvPr/>
        </p:nvSpPr>
        <p:spPr>
          <a:xfrm>
            <a:off x="6542365" y="3519249"/>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8" name="Text 5"/>
          <p:cNvSpPr/>
          <p:nvPr/>
        </p:nvSpPr>
        <p:spPr>
          <a:xfrm>
            <a:off x="7867888" y="3405902"/>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Treatment of user requests.</a:t>
            </a:r>
            <a:endParaRPr lang="en-US" sz="1750" dirty="0"/>
          </a:p>
        </p:txBody>
      </p:sp>
      <p:sp>
        <p:nvSpPr>
          <p:cNvPr id="9" name="Shape 6"/>
          <p:cNvSpPr/>
          <p:nvPr/>
        </p:nvSpPr>
        <p:spPr>
          <a:xfrm>
            <a:off x="6845022" y="4717494"/>
            <a:ext cx="793790" cy="30480"/>
          </a:xfrm>
          <a:prstGeom prst="roundRect">
            <a:avLst>
              <a:gd name="adj" fmla="val 312558"/>
            </a:avLst>
          </a:prstGeom>
          <a:solidFill>
            <a:srgbClr val="414A70"/>
          </a:solidFill>
          <a:ln/>
        </p:spPr>
        <p:txBody>
          <a:bodyPr/>
          <a:lstStyle/>
          <a:p>
            <a:endParaRPr lang="fr-FR"/>
          </a:p>
        </p:txBody>
      </p:sp>
      <p:sp>
        <p:nvSpPr>
          <p:cNvPr id="10" name="Shape 7"/>
          <p:cNvSpPr/>
          <p:nvPr/>
        </p:nvSpPr>
        <p:spPr>
          <a:xfrm>
            <a:off x="6365200" y="4477583"/>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11" name="Text 8"/>
          <p:cNvSpPr/>
          <p:nvPr/>
        </p:nvSpPr>
        <p:spPr>
          <a:xfrm>
            <a:off x="6517243" y="4562594"/>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2" name="Text 9"/>
          <p:cNvSpPr/>
          <p:nvPr/>
        </p:nvSpPr>
        <p:spPr>
          <a:xfrm>
            <a:off x="7867888" y="444924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Extraction of relevant data from the database.</a:t>
            </a:r>
            <a:endParaRPr lang="en-US" sz="1750" dirty="0"/>
          </a:p>
        </p:txBody>
      </p:sp>
      <p:sp>
        <p:nvSpPr>
          <p:cNvPr id="13" name="Shape 10"/>
          <p:cNvSpPr/>
          <p:nvPr/>
        </p:nvSpPr>
        <p:spPr>
          <a:xfrm>
            <a:off x="6845022" y="5723714"/>
            <a:ext cx="793790" cy="30480"/>
          </a:xfrm>
          <a:prstGeom prst="roundRect">
            <a:avLst>
              <a:gd name="adj" fmla="val 312558"/>
            </a:avLst>
          </a:prstGeom>
          <a:solidFill>
            <a:srgbClr val="414A70"/>
          </a:solidFill>
          <a:ln/>
        </p:spPr>
        <p:txBody>
          <a:bodyPr/>
          <a:lstStyle/>
          <a:p>
            <a:endParaRPr lang="fr-FR"/>
          </a:p>
        </p:txBody>
      </p:sp>
      <p:sp>
        <p:nvSpPr>
          <p:cNvPr id="14" name="Shape 11"/>
          <p:cNvSpPr/>
          <p:nvPr/>
        </p:nvSpPr>
        <p:spPr>
          <a:xfrm>
            <a:off x="6349960" y="5469850"/>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15" name="Text 12"/>
          <p:cNvSpPr/>
          <p:nvPr/>
        </p:nvSpPr>
        <p:spPr>
          <a:xfrm>
            <a:off x="6522005" y="5556766"/>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6" name="Text 13"/>
          <p:cNvSpPr/>
          <p:nvPr/>
        </p:nvSpPr>
        <p:spPr>
          <a:xfrm>
            <a:off x="7867889" y="54108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Integration of the language model for the analysis and generation of insights.</a:t>
            </a:r>
            <a:endParaRPr lang="en-US" sz="1750" dirty="0"/>
          </a:p>
        </p:txBody>
      </p:sp>
      <p:pic>
        <p:nvPicPr>
          <p:cNvPr id="17" name="Image 16" descr="Une image contenant bleu, Bleu électrique, capture d’écran&#10;&#10;Description générée automatiquement">
            <a:extLst>
              <a:ext uri="{FF2B5EF4-FFF2-40B4-BE49-F238E27FC236}">
                <a16:creationId xmlns:a16="http://schemas.microsoft.com/office/drawing/2014/main" id="{D2E781CA-40E6-ABF8-6605-735AA0A9B353}"/>
              </a:ext>
            </a:extLst>
          </p:cNvPr>
          <p:cNvPicPr>
            <a:picLocks noChangeAspect="1"/>
          </p:cNvPicPr>
          <p:nvPr/>
        </p:nvPicPr>
        <p:blipFill>
          <a:blip r:embed="rId4"/>
          <a:stretch>
            <a:fillRect/>
          </a:stretch>
        </p:blipFill>
        <p:spPr>
          <a:xfrm>
            <a:off x="12744187" y="7429388"/>
            <a:ext cx="1886213" cy="800212"/>
          </a:xfrm>
          <a:prstGeom prst="rect">
            <a:avLst/>
          </a:prstGeom>
        </p:spPr>
      </p:pic>
      <p:sp>
        <p:nvSpPr>
          <p:cNvPr id="18" name="Shape 11">
            <a:extLst>
              <a:ext uri="{FF2B5EF4-FFF2-40B4-BE49-F238E27FC236}">
                <a16:creationId xmlns:a16="http://schemas.microsoft.com/office/drawing/2014/main" id="{679AFBC0-D735-5C40-D91A-1B6FB7110F3F}"/>
              </a:ext>
            </a:extLst>
          </p:cNvPr>
          <p:cNvSpPr/>
          <p:nvPr/>
        </p:nvSpPr>
        <p:spPr>
          <a:xfrm>
            <a:off x="6365200" y="6372683"/>
            <a:ext cx="510302" cy="510302"/>
          </a:xfrm>
          <a:prstGeom prst="roundRect">
            <a:avLst>
              <a:gd name="adj" fmla="val 18669"/>
            </a:avLst>
          </a:prstGeom>
          <a:solidFill>
            <a:srgbClr val="283157"/>
          </a:solidFill>
          <a:ln w="7620">
            <a:solidFill>
              <a:srgbClr val="414A70"/>
            </a:solidFill>
            <a:prstDash val="solid"/>
          </a:ln>
        </p:spPr>
        <p:txBody>
          <a:bodyPr/>
          <a:lstStyle/>
          <a:p>
            <a:endParaRPr lang="fr-FR"/>
          </a:p>
        </p:txBody>
      </p:sp>
      <p:sp>
        <p:nvSpPr>
          <p:cNvPr id="22" name="Text 12">
            <a:extLst>
              <a:ext uri="{FF2B5EF4-FFF2-40B4-BE49-F238E27FC236}">
                <a16:creationId xmlns:a16="http://schemas.microsoft.com/office/drawing/2014/main" id="{ACD6660E-0ECE-D92C-6709-586E0A03FD57}"/>
              </a:ext>
            </a:extLst>
          </p:cNvPr>
          <p:cNvSpPr/>
          <p:nvPr/>
        </p:nvSpPr>
        <p:spPr>
          <a:xfrm>
            <a:off x="6541650" y="6468326"/>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23" name="Text 12">
            <a:extLst>
              <a:ext uri="{FF2B5EF4-FFF2-40B4-BE49-F238E27FC236}">
                <a16:creationId xmlns:a16="http://schemas.microsoft.com/office/drawing/2014/main" id="{603547AD-3C6B-772A-7599-6F4D993DC4E0}"/>
              </a:ext>
            </a:extLst>
          </p:cNvPr>
          <p:cNvSpPr/>
          <p:nvPr/>
        </p:nvSpPr>
        <p:spPr>
          <a:xfrm>
            <a:off x="7566421" y="5299710"/>
            <a:ext cx="187881"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4" name="Text 13">
            <a:extLst>
              <a:ext uri="{FF2B5EF4-FFF2-40B4-BE49-F238E27FC236}">
                <a16:creationId xmlns:a16="http://schemas.microsoft.com/office/drawing/2014/main" id="{3A56CDA6-4CC4-103D-B201-F435E4728571}"/>
              </a:ext>
            </a:extLst>
          </p:cNvPr>
          <p:cNvSpPr/>
          <p:nvPr/>
        </p:nvSpPr>
        <p:spPr>
          <a:xfrm>
            <a:off x="7867889" y="6275563"/>
            <a:ext cx="6762512" cy="1893077"/>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rPr>
              <a:t>We initially planned to use Django as the backend framework to establish integration between the frontend and backend components of the application. However, due to time constraints, we were unable to implements this aspect of the project as intended.</a:t>
            </a:r>
            <a:endParaRPr lang="en-US" sz="1750" dirty="0"/>
          </a:p>
        </p:txBody>
      </p:sp>
      <p:sp>
        <p:nvSpPr>
          <p:cNvPr id="25" name="Shape 10">
            <a:extLst>
              <a:ext uri="{FF2B5EF4-FFF2-40B4-BE49-F238E27FC236}">
                <a16:creationId xmlns:a16="http://schemas.microsoft.com/office/drawing/2014/main" id="{AEC70666-F0CF-CD4D-68D1-C8BCC1F87396}"/>
              </a:ext>
            </a:extLst>
          </p:cNvPr>
          <p:cNvSpPr/>
          <p:nvPr/>
        </p:nvSpPr>
        <p:spPr>
          <a:xfrm>
            <a:off x="6890742" y="6638466"/>
            <a:ext cx="793790" cy="30480"/>
          </a:xfrm>
          <a:prstGeom prst="roundRect">
            <a:avLst>
              <a:gd name="adj" fmla="val 312558"/>
            </a:avLst>
          </a:prstGeom>
          <a:solidFill>
            <a:srgbClr val="414A70"/>
          </a:solidFill>
          <a:ln/>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FFFFF"/>
                </a:solidFill>
                <a:latin typeface="Fraunces Medium" pitchFamily="34" charset="0"/>
                <a:ea typeface="Fraunces Medium" pitchFamily="34" charset="-122"/>
                <a:cs typeface="Fraunces Medium" pitchFamily="34" charset="-120"/>
              </a:rPr>
              <a:t>The frontend : intuitive user interface</a:t>
            </a:r>
            <a:endParaRPr lang="en-US" sz="4300" dirty="0"/>
          </a:p>
        </p:txBody>
      </p:sp>
      <p:pic>
        <p:nvPicPr>
          <p:cNvPr id="4"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5" name="Text 1"/>
          <p:cNvSpPr/>
          <p:nvPr/>
        </p:nvSpPr>
        <p:spPr>
          <a:xfrm>
            <a:off x="7695128" y="2540794"/>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Friendly and intuitive user interface for investors (using the framework React).</a:t>
            </a:r>
            <a:endParaRPr lang="en-US" sz="1700" dirty="0"/>
          </a:p>
        </p:txBody>
      </p:sp>
      <p:pic>
        <p:nvPicPr>
          <p:cNvPr id="6"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7" name="Text 2"/>
          <p:cNvSpPr/>
          <p:nvPr/>
        </p:nvSpPr>
        <p:spPr>
          <a:xfrm>
            <a:off x="7695128" y="4307919"/>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Possibility of asking questions in natural language.</a:t>
            </a:r>
            <a:endParaRPr lang="en-US" sz="1700" dirty="0"/>
          </a:p>
        </p:txBody>
      </p:sp>
      <p:pic>
        <p:nvPicPr>
          <p:cNvPr id="8"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9" name="Text 3"/>
          <p:cNvSpPr/>
          <p:nvPr/>
        </p:nvSpPr>
        <p:spPr>
          <a:xfrm>
            <a:off x="7695128" y="6075045"/>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BECEF"/>
                </a:solidFill>
                <a:latin typeface="Epilogue" pitchFamily="34" charset="0"/>
                <a:ea typeface="Epilogue" pitchFamily="34" charset="-122"/>
                <a:cs typeface="Epilogue" pitchFamily="34" charset="-120"/>
              </a:rPr>
              <a:t>Display of insights and relevant data.</a:t>
            </a:r>
            <a:endParaRPr lang="en-US" sz="1700" dirty="0"/>
          </a:p>
        </p:txBody>
      </p:sp>
      <p:pic>
        <p:nvPicPr>
          <p:cNvPr id="10" name="Image 9" descr="Une image contenant bleu, Bleu électrique, capture d’écran&#10;&#10;Description générée automatiquement">
            <a:extLst>
              <a:ext uri="{FF2B5EF4-FFF2-40B4-BE49-F238E27FC236}">
                <a16:creationId xmlns:a16="http://schemas.microsoft.com/office/drawing/2014/main" id="{9EEA484D-FD7B-CA66-585B-57F798670C7C}"/>
              </a:ext>
            </a:extLst>
          </p:cNvPr>
          <p:cNvPicPr>
            <a:picLocks noChangeAspect="1"/>
          </p:cNvPicPr>
          <p:nvPr/>
        </p:nvPicPr>
        <p:blipFill>
          <a:blip r:embed="rId7"/>
          <a:stretch>
            <a:fillRect/>
          </a:stretch>
        </p:blipFill>
        <p:spPr>
          <a:xfrm>
            <a:off x="12744187" y="7429388"/>
            <a:ext cx="1886213" cy="800212"/>
          </a:xfrm>
          <a:prstGeom prst="rect">
            <a:avLst/>
          </a:prstGeom>
        </p:spPr>
      </p:pic>
      <p:pic>
        <p:nvPicPr>
          <p:cNvPr id="14" name="Image 13">
            <a:extLst>
              <a:ext uri="{FF2B5EF4-FFF2-40B4-BE49-F238E27FC236}">
                <a16:creationId xmlns:a16="http://schemas.microsoft.com/office/drawing/2014/main" id="{1EBCC342-A0BD-5618-EF7E-930A474622D6}"/>
              </a:ext>
            </a:extLst>
          </p:cNvPr>
          <p:cNvPicPr>
            <a:picLocks noChangeAspect="1"/>
          </p:cNvPicPr>
          <p:nvPr/>
        </p:nvPicPr>
        <p:blipFill>
          <a:blip r:embed="rId8"/>
          <a:stretch>
            <a:fillRect/>
          </a:stretch>
        </p:blipFill>
        <p:spPr>
          <a:xfrm>
            <a:off x="1" y="13976"/>
            <a:ext cx="5486400" cy="2569038"/>
          </a:xfrm>
          <a:prstGeom prst="rect">
            <a:avLst/>
          </a:prstGeom>
        </p:spPr>
      </p:pic>
      <p:pic>
        <p:nvPicPr>
          <p:cNvPr id="16" name="Image 15">
            <a:extLst>
              <a:ext uri="{FF2B5EF4-FFF2-40B4-BE49-F238E27FC236}">
                <a16:creationId xmlns:a16="http://schemas.microsoft.com/office/drawing/2014/main" id="{E528F013-E372-4CF9-2588-90166B2FFA2F}"/>
              </a:ext>
            </a:extLst>
          </p:cNvPr>
          <p:cNvPicPr>
            <a:picLocks noChangeAspect="1"/>
          </p:cNvPicPr>
          <p:nvPr/>
        </p:nvPicPr>
        <p:blipFill>
          <a:blip r:embed="rId9"/>
          <a:stretch>
            <a:fillRect/>
          </a:stretch>
        </p:blipFill>
        <p:spPr>
          <a:xfrm>
            <a:off x="2" y="6902356"/>
            <a:ext cx="5486399" cy="13314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45813"/>
            <a:ext cx="1208960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 advantages for investors</a:t>
            </a:r>
            <a:endParaRPr lang="en-US" sz="4450" dirty="0"/>
          </a:p>
        </p:txBody>
      </p:sp>
      <p:sp>
        <p:nvSpPr>
          <p:cNvPr id="4" name="Text 1"/>
          <p:cNvSpPr/>
          <p:nvPr/>
        </p:nvSpPr>
        <p:spPr>
          <a:xfrm>
            <a:off x="793790" y="4808101"/>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1</a:t>
            </a:r>
            <a:endParaRPr lang="en-US" sz="5850" dirty="0"/>
          </a:p>
        </p:txBody>
      </p:sp>
      <p:sp>
        <p:nvSpPr>
          <p:cNvPr id="5" name="Text 2"/>
          <p:cNvSpPr/>
          <p:nvPr/>
        </p:nvSpPr>
        <p:spPr>
          <a:xfrm>
            <a:off x="1436489" y="583989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Relevant Insights</a:t>
            </a:r>
            <a:endParaRPr lang="en-US" sz="2200" dirty="0"/>
          </a:p>
        </p:txBody>
      </p:sp>
      <p:sp>
        <p:nvSpPr>
          <p:cNvPr id="6" name="Text 3"/>
          <p:cNvSpPr/>
          <p:nvPr/>
        </p:nvSpPr>
        <p:spPr>
          <a:xfrm>
            <a:off x="793790" y="6330315"/>
            <a:ext cx="4120753" cy="1088708"/>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Obtain usable information to make informed decisions.</a:t>
            </a:r>
            <a:endParaRPr lang="en-US" sz="1750" dirty="0"/>
          </a:p>
        </p:txBody>
      </p:sp>
      <p:sp>
        <p:nvSpPr>
          <p:cNvPr id="7" name="Text 4"/>
          <p:cNvSpPr/>
          <p:nvPr/>
        </p:nvSpPr>
        <p:spPr>
          <a:xfrm>
            <a:off x="5254704" y="4808101"/>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2</a:t>
            </a:r>
            <a:endParaRPr lang="en-US" sz="5850" dirty="0"/>
          </a:p>
        </p:txBody>
      </p:sp>
      <p:sp>
        <p:nvSpPr>
          <p:cNvPr id="8" name="Text 5"/>
          <p:cNvSpPr/>
          <p:nvPr/>
        </p:nvSpPr>
        <p:spPr>
          <a:xfrm>
            <a:off x="5897523" y="583989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Increased Efficiency</a:t>
            </a:r>
            <a:endParaRPr lang="en-US" sz="2200" dirty="0"/>
          </a:p>
        </p:txBody>
      </p:sp>
      <p:sp>
        <p:nvSpPr>
          <p:cNvPr id="9" name="Text 6"/>
          <p:cNvSpPr/>
          <p:nvPr/>
        </p:nvSpPr>
        <p:spPr>
          <a:xfrm>
            <a:off x="5254704" y="6330315"/>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Quickly access relevant data and insights.</a:t>
            </a:r>
            <a:endParaRPr lang="en-US" sz="1750" dirty="0"/>
          </a:p>
        </p:txBody>
      </p:sp>
      <p:sp>
        <p:nvSpPr>
          <p:cNvPr id="10" name="Text 7"/>
          <p:cNvSpPr/>
          <p:nvPr/>
        </p:nvSpPr>
        <p:spPr>
          <a:xfrm>
            <a:off x="9715738" y="4808101"/>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3</a:t>
            </a:r>
            <a:endParaRPr lang="en-US" sz="5850" dirty="0"/>
          </a:p>
        </p:txBody>
      </p:sp>
      <p:sp>
        <p:nvSpPr>
          <p:cNvPr id="11" name="Text 8"/>
          <p:cNvSpPr/>
          <p:nvPr/>
        </p:nvSpPr>
        <p:spPr>
          <a:xfrm>
            <a:off x="10300097" y="5839897"/>
            <a:ext cx="2952036" cy="354330"/>
          </a:xfrm>
          <a:prstGeom prst="rect">
            <a:avLst/>
          </a:prstGeom>
          <a:noFill/>
          <a:ln/>
        </p:spPr>
        <p:txBody>
          <a:bodyPr wrap="none" lIns="0" tIns="0" rIns="0" bIns="0" rtlCol="0" anchor="t"/>
          <a:lstStyle/>
          <a:p>
            <a:pPr marL="0" indent="0" algn="ct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Best Returns</a:t>
            </a:r>
            <a:endParaRPr lang="en-US" sz="2200" dirty="0"/>
          </a:p>
        </p:txBody>
      </p:sp>
      <p:sp>
        <p:nvSpPr>
          <p:cNvPr id="12" name="Text 9"/>
          <p:cNvSpPr/>
          <p:nvPr/>
        </p:nvSpPr>
        <p:spPr>
          <a:xfrm>
            <a:off x="9715738" y="6330315"/>
            <a:ext cx="4120753" cy="1088708"/>
          </a:xfrm>
          <a:prstGeom prst="rect">
            <a:avLst/>
          </a:prstGeom>
          <a:noFill/>
          <a:ln/>
        </p:spPr>
        <p:txBody>
          <a:bodyPr wrap="squar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Maximize investment returns using accurate information. </a:t>
            </a:r>
            <a:endParaRPr lang="en-US" sz="1750" dirty="0"/>
          </a:p>
        </p:txBody>
      </p:sp>
      <p:pic>
        <p:nvPicPr>
          <p:cNvPr id="13" name="Image 12" descr="Une image contenant bleu, Bleu électrique, capture d’écran&#10;&#10;Description générée automatiquement">
            <a:extLst>
              <a:ext uri="{FF2B5EF4-FFF2-40B4-BE49-F238E27FC236}">
                <a16:creationId xmlns:a16="http://schemas.microsoft.com/office/drawing/2014/main" id="{CB17E3FA-3CD3-B5D5-7927-61C69AC3CBD9}"/>
              </a:ext>
            </a:extLst>
          </p:cNvPr>
          <p:cNvPicPr>
            <a:picLocks noChangeAspect="1"/>
          </p:cNvPicPr>
          <p:nvPr/>
        </p:nvPicPr>
        <p:blipFill>
          <a:blip r:embed="rId4"/>
          <a:stretch>
            <a:fillRect/>
          </a:stretch>
        </p:blipFill>
        <p:spPr>
          <a:xfrm>
            <a:off x="12744187" y="7429388"/>
            <a:ext cx="1886213" cy="8002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448</Words>
  <Application>Microsoft Office PowerPoint</Application>
  <PresentationFormat>Personnalisé</PresentationFormat>
  <Paragraphs>64</Paragraphs>
  <Slides>7</Slides>
  <Notes>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vt:i4>
      </vt:variant>
    </vt:vector>
  </HeadingPairs>
  <TitlesOfParts>
    <vt:vector size="11" baseType="lpstr">
      <vt:lpstr>Fraunces Medium</vt:lpstr>
      <vt:lpstr>Arial</vt:lpstr>
      <vt:lpstr>Epilogue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Yassine EL MOUKTANIA</cp:lastModifiedBy>
  <cp:revision>3</cp:revision>
  <dcterms:created xsi:type="dcterms:W3CDTF">2025-01-14T11:05:56Z</dcterms:created>
  <dcterms:modified xsi:type="dcterms:W3CDTF">2025-01-14T22:00:29Z</dcterms:modified>
</cp:coreProperties>
</file>